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個內容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內容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圖片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1.microchip.com/downloads/en/DeviceDoc/39631E.pdf" TargetMode="External"/><Relationship Id="rId4" Type="http://schemas.openxmlformats.org/officeDocument/2006/relationships/hyperlink" Target="http://technology.niagarac.on.ca/staff/mboldin/18F_Instruction_Set/" TargetMode="External"/><Relationship Id="rId5" Type="http://schemas.openxmlformats.org/officeDocument/2006/relationships/hyperlink" Target="https://ww1.microchip.com/downloads/en/DeviceDoc/39631E.pdf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libri"/>
              <a:buNone/>
            </a:pPr>
            <a:r>
              <a:rPr lang="en-US" sz="8000"/>
              <a:t>LAB 3</a:t>
            </a:r>
            <a:endParaRPr sz="8000"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4400"/>
              <a:t>Instruction Set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4400" u="sng">
                <a:solidFill>
                  <a:schemeClr val="hlink"/>
                </a:solidFill>
                <a:hlinkClick r:id="rId3"/>
              </a:rPr>
              <a:t>Datasheet</a:t>
            </a:r>
            <a:endParaRPr sz="44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4400" u="sng">
                <a:solidFill>
                  <a:schemeClr val="hlink"/>
                </a:solidFill>
                <a:hlinkClick r:id="rId4"/>
              </a:rPr>
              <a:t>Instruction Set</a:t>
            </a:r>
            <a:endParaRPr sz="4400" u="sng">
              <a:solidFill>
                <a:schemeClr val="hlink"/>
              </a:solidFill>
              <a:hlinkClick r:id="rId5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4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Byte-oriented operations Cont.</a:t>
            </a:r>
            <a:endParaRPr/>
          </a:p>
        </p:txBody>
      </p:sp>
      <p:pic>
        <p:nvPicPr>
          <p:cNvPr id="144" name="Google Shape;14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1894" y="1355565"/>
            <a:ext cx="7928212" cy="5410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Byte-oriented operations Cont.</a:t>
            </a:r>
            <a:endParaRPr/>
          </a:p>
        </p:txBody>
      </p:sp>
      <p:pic>
        <p:nvPicPr>
          <p:cNvPr id="150" name="Google Shape;15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7475" y="1290661"/>
            <a:ext cx="7817049" cy="5484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Bit-oriented operations</a:t>
            </a:r>
            <a:endParaRPr/>
          </a:p>
        </p:txBody>
      </p:sp>
      <p:pic>
        <p:nvPicPr>
          <p:cNvPr id="156" name="Google Shape;15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2927" y="2226062"/>
            <a:ext cx="9979891" cy="1408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Bit-oriented operations Cont.</a:t>
            </a:r>
            <a:endParaRPr/>
          </a:p>
        </p:txBody>
      </p:sp>
      <p:pic>
        <p:nvPicPr>
          <p:cNvPr id="162" name="Google Shape;16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3708" y="1456916"/>
            <a:ext cx="9564584" cy="5257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Bit-oriented operations Cont.</a:t>
            </a:r>
            <a:endParaRPr/>
          </a:p>
        </p:txBody>
      </p:sp>
      <p:pic>
        <p:nvPicPr>
          <p:cNvPr id="168" name="Google Shape;16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8740" y="1348228"/>
            <a:ext cx="8694519" cy="5412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Bit-oriented operations Cont.</a:t>
            </a:r>
            <a:endParaRPr/>
          </a:p>
        </p:txBody>
      </p:sp>
      <p:pic>
        <p:nvPicPr>
          <p:cNvPr id="174" name="Google Shape;17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4282" y="1400223"/>
            <a:ext cx="4683435" cy="5236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Literal operations</a:t>
            </a:r>
            <a:endParaRPr/>
          </a:p>
        </p:txBody>
      </p:sp>
      <p:pic>
        <p:nvPicPr>
          <p:cNvPr id="180" name="Google Shape;180;p28"/>
          <p:cNvPicPr preferRelativeResize="0"/>
          <p:nvPr/>
        </p:nvPicPr>
        <p:blipFill rotWithShape="1">
          <a:blip r:embed="rId3">
            <a:alphaModFix/>
          </a:blip>
          <a:srcRect b="0" l="0" r="0" t="758"/>
          <a:stretch/>
        </p:blipFill>
        <p:spPr>
          <a:xfrm>
            <a:off x="192037" y="1856509"/>
            <a:ext cx="11807926" cy="3169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Literal operations Cont.</a:t>
            </a:r>
            <a:endParaRPr/>
          </a:p>
        </p:txBody>
      </p:sp>
      <p:pic>
        <p:nvPicPr>
          <p:cNvPr id="186" name="Google Shape;18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4291" y="1896870"/>
            <a:ext cx="10723418" cy="402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Literal operations Cont.</a:t>
            </a:r>
            <a:endParaRPr/>
          </a:p>
        </p:txBody>
      </p:sp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en-US">
                <a:solidFill>
                  <a:srgbClr val="FF0000"/>
                </a:solidFill>
              </a:rPr>
              <a:t>ADDLW	 	</a:t>
            </a:r>
            <a:r>
              <a:rPr lang="en-US"/>
              <a:t>Add Literal and WREG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en-US">
                <a:solidFill>
                  <a:srgbClr val="FF0000"/>
                </a:solidFill>
              </a:rPr>
              <a:t>ANDLW</a:t>
            </a:r>
            <a:r>
              <a:rPr lang="en-US"/>
              <a:t>	 	AND Literal with WREG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en-US">
                <a:solidFill>
                  <a:srgbClr val="FF0000"/>
                </a:solidFill>
              </a:rPr>
              <a:t>IORLW</a:t>
            </a:r>
            <a:r>
              <a:rPr lang="en-US"/>
              <a:t>	 	Inclusive OR Literal with WREG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en-US">
                <a:solidFill>
                  <a:srgbClr val="FF0000"/>
                </a:solidFill>
              </a:rPr>
              <a:t>LFSR</a:t>
            </a:r>
            <a:r>
              <a:rPr lang="en-US"/>
              <a:t>		 	Move Literal (12-bit) 2nd word to FSR(f) 1st word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en-US">
                <a:solidFill>
                  <a:srgbClr val="FF0000"/>
                </a:solidFill>
              </a:rPr>
              <a:t>MULLW	 	</a:t>
            </a:r>
            <a:r>
              <a:rPr lang="en-US"/>
              <a:t>Multiply Literal with WREG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en-US">
                <a:solidFill>
                  <a:srgbClr val="FF0000"/>
                </a:solidFill>
              </a:rPr>
              <a:t>SUBLW</a:t>
            </a:r>
            <a:r>
              <a:rPr lang="en-US"/>
              <a:t>	 	Subtract WREG from Literal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en-US">
                <a:solidFill>
                  <a:srgbClr val="FF0000"/>
                </a:solidFill>
              </a:rPr>
              <a:t>XORLW</a:t>
            </a:r>
            <a:r>
              <a:rPr lang="en-US"/>
              <a:t>	 	Exclusive OR Literal with WREG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Control operations</a:t>
            </a:r>
            <a:endParaRPr/>
          </a:p>
        </p:txBody>
      </p:sp>
      <p:pic>
        <p:nvPicPr>
          <p:cNvPr id="198" name="Google Shape;198;p31"/>
          <p:cNvPicPr preferRelativeResize="0"/>
          <p:nvPr/>
        </p:nvPicPr>
        <p:blipFill rotWithShape="1">
          <a:blip r:embed="rId3">
            <a:alphaModFix/>
          </a:blip>
          <a:srcRect b="0" l="0" r="0" t="186"/>
          <a:stretch/>
        </p:blipFill>
        <p:spPr>
          <a:xfrm>
            <a:off x="1711551" y="1465868"/>
            <a:ext cx="8599215" cy="5064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4400"/>
              <a:t>Overview</a:t>
            </a:r>
            <a:endParaRPr b="1"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92100" lvl="0" marL="228600" rtl="0" algn="l"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2800"/>
              <a:buChar char="•"/>
            </a:pPr>
            <a:r>
              <a:rPr lang="en-US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指令的架構</a:t>
            </a:r>
            <a:endParaRPr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1" marL="6858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Char char="•"/>
            </a:pPr>
            <a:r>
              <a:rPr i="0" lang="en-US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PIC18F4520中指令大多</a:t>
            </a:r>
            <a:r>
              <a:rPr lang="en-US"/>
              <a:t>由1個word(2 byte)組成</a:t>
            </a:r>
            <a:endParaRPr/>
          </a:p>
          <a:p>
            <a:pPr indent="-292100" lvl="1" marL="6858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Char char="•"/>
            </a:pPr>
            <a:r>
              <a:rPr lang="en-US"/>
              <a:t>每個指令可分為OpCode及Operands</a:t>
            </a:r>
            <a:endParaRPr/>
          </a:p>
          <a:p>
            <a:pPr indent="-292100" lvl="1" marL="6858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Char char="•"/>
            </a:pPr>
            <a:r>
              <a:rPr lang="en-US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Operand可以是地址、參數、常數</a:t>
            </a:r>
            <a:endParaRPr/>
          </a:p>
        </p:txBody>
      </p:sp>
      <p:pic>
        <p:nvPicPr>
          <p:cNvPr id="92" name="Google Shape;9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3200" y="3707026"/>
            <a:ext cx="9245600" cy="237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Control operations Cont.</a:t>
            </a:r>
            <a:endParaRPr/>
          </a:p>
        </p:txBody>
      </p:sp>
      <p:pic>
        <p:nvPicPr>
          <p:cNvPr id="204" name="Google Shape;20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0650" y="1690688"/>
            <a:ext cx="10382159" cy="4275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Control operations Cont.</a:t>
            </a:r>
            <a:endParaRPr/>
          </a:p>
        </p:txBody>
      </p:sp>
      <p:pic>
        <p:nvPicPr>
          <p:cNvPr id="210" name="Google Shape;21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550" y="1929745"/>
            <a:ext cx="10040900" cy="4840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Control operations Cont.</a:t>
            </a:r>
            <a:endParaRPr/>
          </a:p>
        </p:txBody>
      </p:sp>
      <p:sp>
        <p:nvSpPr>
          <p:cNvPr id="216" name="Google Shape;216;p3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Char char="•"/>
            </a:pPr>
            <a:r>
              <a:rPr b="0" i="0" lang="en-US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Unconditional Branch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2400"/>
              <a:buChar char="•"/>
            </a:pPr>
            <a:r>
              <a:rPr lang="en-US">
                <a:solidFill>
                  <a:srgbClr val="FF0000"/>
                </a:solidFill>
              </a:rPr>
              <a:t>BRA		</a:t>
            </a:r>
            <a:r>
              <a:rPr lang="en-US"/>
              <a:t>Branch Unconditionally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2400"/>
              <a:buChar char="•"/>
            </a:pPr>
            <a:r>
              <a:rPr lang="en-US">
                <a:solidFill>
                  <a:srgbClr val="FF0000"/>
                </a:solidFill>
              </a:rPr>
              <a:t>GOTO	</a:t>
            </a:r>
            <a:r>
              <a:rPr lang="en-US"/>
              <a:t>Go to Address 1st word 2nd word</a:t>
            </a:r>
            <a:endParaRPr b="1" i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2800"/>
              <a:buChar char="•"/>
            </a:pPr>
            <a:r>
              <a:rPr b="0" i="0" lang="en-US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Conditional Branch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2400"/>
              <a:buChar char="•"/>
            </a:pPr>
            <a:r>
              <a:rPr lang="en-US">
                <a:solidFill>
                  <a:srgbClr val="FF0000"/>
                </a:solidFill>
              </a:rPr>
              <a:t>B</a:t>
            </a:r>
            <a:r>
              <a:rPr lang="en-US">
                <a:solidFill>
                  <a:srgbClr val="FF0000"/>
                </a:solidFill>
              </a:rPr>
              <a:t>C		</a:t>
            </a:r>
            <a:r>
              <a:rPr lang="en-US"/>
              <a:t>Branch if Carry</a:t>
            </a:r>
            <a:endParaRPr>
              <a:solidFill>
                <a:srgbClr val="FF0000"/>
              </a:solidFill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2400"/>
              <a:buChar char="•"/>
            </a:pPr>
            <a:r>
              <a:rPr lang="en-US">
                <a:solidFill>
                  <a:srgbClr val="FF0000"/>
                </a:solidFill>
              </a:rPr>
              <a:t>BN</a:t>
            </a:r>
            <a:r>
              <a:rPr lang="en-US"/>
              <a:t>		Branch if Negative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2400"/>
              <a:buChar char="•"/>
            </a:pPr>
            <a:r>
              <a:rPr lang="en-US">
                <a:solidFill>
                  <a:srgbClr val="FF0000"/>
                </a:solidFill>
              </a:rPr>
              <a:t>BNC</a:t>
            </a:r>
            <a:r>
              <a:rPr lang="en-US"/>
              <a:t>	  	Branch if Not Carry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2400"/>
              <a:buChar char="•"/>
            </a:pPr>
            <a:r>
              <a:rPr lang="en-US">
                <a:solidFill>
                  <a:srgbClr val="FF0000"/>
                </a:solidFill>
              </a:rPr>
              <a:t>BNOV	</a:t>
            </a:r>
            <a:r>
              <a:rPr lang="en-US"/>
              <a:t>Branch if Not Overflow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2400"/>
              <a:buChar char="•"/>
            </a:pPr>
            <a:r>
              <a:rPr lang="en-US">
                <a:solidFill>
                  <a:srgbClr val="FF0000"/>
                </a:solidFill>
              </a:rPr>
              <a:t>BNZ</a:t>
            </a:r>
            <a:r>
              <a:rPr lang="en-US"/>
              <a:t>	  	Branch if Not Zero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2400"/>
              <a:buChar char="•"/>
            </a:pPr>
            <a:r>
              <a:rPr lang="en-US">
                <a:solidFill>
                  <a:srgbClr val="FF0000"/>
                </a:solidFill>
              </a:rPr>
              <a:t>BOV</a:t>
            </a:r>
            <a:r>
              <a:rPr lang="en-US"/>
              <a:t>	  	Branch if Overflow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2400"/>
              <a:buChar char="•"/>
            </a:pPr>
            <a:r>
              <a:rPr lang="en-US">
                <a:solidFill>
                  <a:srgbClr val="FF0000"/>
                </a:solidFill>
              </a:rPr>
              <a:t>BZ</a:t>
            </a:r>
            <a:r>
              <a:rPr lang="en-US"/>
              <a:t>	  	Branch if Zero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4400"/>
              <a:t>Overview Cont.</a:t>
            </a:r>
            <a:endParaRPr b="1"/>
          </a:p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指令分類</a:t>
            </a:r>
            <a:endParaRPr sz="32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Byte-oriented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921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操作的基本單元為</a:t>
            </a:r>
            <a:r>
              <a:rPr lang="en-US" sz="2000"/>
              <a:t>byte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，對一整個</a:t>
            </a:r>
            <a:r>
              <a:rPr lang="en-US" sz="2000"/>
              <a:t>byte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的操作，算術運算、邏輯運算以及</a:t>
            </a:r>
            <a:r>
              <a:rPr lang="en-US" sz="2000"/>
              <a:t>skip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等等</a:t>
            </a:r>
            <a:endParaRPr sz="28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Bit-oriented</a:t>
            </a:r>
            <a:endParaRPr sz="2800"/>
          </a:p>
          <a:p>
            <a:pPr indent="-292100" lvl="2" marL="11430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操作的基本單元為</a:t>
            </a:r>
            <a:r>
              <a:rPr lang="en-US"/>
              <a:t>bit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，對某個</a:t>
            </a:r>
            <a:r>
              <a:rPr lang="en-US"/>
              <a:t>byte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的特定</a:t>
            </a:r>
            <a:r>
              <a:rPr lang="en-US"/>
              <a:t>bit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做操作，包含</a:t>
            </a:r>
            <a:r>
              <a:rPr lang="en-US"/>
              <a:t>clear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、</a:t>
            </a:r>
            <a:r>
              <a:rPr lang="en-US"/>
              <a:t>set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、</a:t>
            </a:r>
            <a:r>
              <a:rPr lang="en-US"/>
              <a:t>flip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等等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Literal</a:t>
            </a:r>
            <a:endParaRPr sz="2800"/>
          </a:p>
          <a:p>
            <a:pPr indent="-292100" lvl="2" marL="11430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operand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由常數構成，直接用常數和</a:t>
            </a:r>
            <a:r>
              <a:rPr lang="en-US"/>
              <a:t>register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操作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Control</a:t>
            </a:r>
            <a:endParaRPr sz="2800"/>
          </a:p>
          <a:p>
            <a:pPr indent="-292100" lvl="2" marL="11430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用於流程控制，主要為各式</a:t>
            </a:r>
            <a:r>
              <a:rPr lang="en-US"/>
              <a:t>branch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指令</a:t>
            </a:r>
            <a:endParaRPr sz="2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Status Register</a:t>
            </a:r>
            <a:endParaRPr b="1"/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838200" y="1825625"/>
            <a:ext cx="461872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Char char="•"/>
            </a:pPr>
            <a:r>
              <a:rPr lang="en-US">
                <a:solidFill>
                  <a:srgbClr val="333333"/>
                </a:solidFill>
              </a:rPr>
              <a:t>紀錄</a:t>
            </a:r>
            <a:r>
              <a:rPr i="0" lang="en-US">
                <a:solidFill>
                  <a:srgbClr val="333333"/>
                </a:solidFill>
              </a:rPr>
              <a:t>運算後的狀態</a:t>
            </a:r>
            <a:endParaRPr i="0">
              <a:solidFill>
                <a:srgbClr val="333333"/>
              </a:solidFill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2400"/>
              <a:buChar char="•"/>
            </a:pPr>
            <a:r>
              <a:rPr lang="en-US">
                <a:solidFill>
                  <a:srgbClr val="FF0000"/>
                </a:solidFill>
              </a:rPr>
              <a:t>N </a:t>
            </a:r>
            <a:r>
              <a:rPr lang="en-US">
                <a:solidFill>
                  <a:srgbClr val="333333"/>
                </a:solidFill>
              </a:rPr>
              <a:t>    Negative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2400"/>
              <a:buChar char="•"/>
            </a:pPr>
            <a:r>
              <a:rPr lang="en-US">
                <a:solidFill>
                  <a:srgbClr val="FF0000"/>
                </a:solidFill>
              </a:rPr>
              <a:t>OV </a:t>
            </a:r>
            <a:r>
              <a:rPr lang="en-US">
                <a:solidFill>
                  <a:srgbClr val="333333"/>
                </a:solidFill>
              </a:rPr>
              <a:t> Overflow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2400"/>
              <a:buChar char="•"/>
            </a:pPr>
            <a:r>
              <a:rPr lang="en-US">
                <a:solidFill>
                  <a:srgbClr val="FF0000"/>
                </a:solidFill>
              </a:rPr>
              <a:t>Z </a:t>
            </a:r>
            <a:r>
              <a:rPr lang="en-US">
                <a:solidFill>
                  <a:srgbClr val="333333"/>
                </a:solidFill>
              </a:rPr>
              <a:t>     Zero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2400"/>
              <a:buChar char="•"/>
            </a:pPr>
            <a:r>
              <a:rPr lang="en-US">
                <a:solidFill>
                  <a:srgbClr val="FF0000"/>
                </a:solidFill>
              </a:rPr>
              <a:t>DC </a:t>
            </a:r>
            <a:r>
              <a:rPr lang="en-US">
                <a:solidFill>
                  <a:srgbClr val="333333"/>
                </a:solidFill>
              </a:rPr>
              <a:t>  Digit Carry  </a:t>
            </a:r>
            <a:r>
              <a:rPr lang="en-US">
                <a:solidFill>
                  <a:srgbClr val="4A86E8"/>
                </a:solidFill>
              </a:rPr>
              <a:t>0x0F 🡪 0x10</a:t>
            </a:r>
            <a:endParaRPr>
              <a:solidFill>
                <a:srgbClr val="4A86E8"/>
              </a:solidFill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2400"/>
              <a:buChar char="•"/>
            </a:pPr>
            <a:r>
              <a:rPr lang="en-US">
                <a:solidFill>
                  <a:srgbClr val="FF0000"/>
                </a:solidFill>
              </a:rPr>
              <a:t>C </a:t>
            </a:r>
            <a:r>
              <a:rPr lang="en-US">
                <a:solidFill>
                  <a:srgbClr val="333333"/>
                </a:solidFill>
              </a:rPr>
              <a:t>     Carry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 rotWithShape="1">
          <a:blip r:embed="rId3">
            <a:alphaModFix/>
          </a:blip>
          <a:srcRect b="607" l="0" r="0" t="1926"/>
          <a:stretch/>
        </p:blipFill>
        <p:spPr>
          <a:xfrm>
            <a:off x="5235370" y="365125"/>
            <a:ext cx="6735078" cy="6348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768928" y="40668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 Bank Select Register (BSR)</a:t>
            </a:r>
            <a:endParaRPr b="1"/>
          </a:p>
        </p:txBody>
      </p:sp>
      <p:grpSp>
        <p:nvGrpSpPr>
          <p:cNvPr id="111" name="Google Shape;111;p17"/>
          <p:cNvGrpSpPr/>
          <p:nvPr/>
        </p:nvGrpSpPr>
        <p:grpSpPr>
          <a:xfrm>
            <a:off x="4842528" y="1641080"/>
            <a:ext cx="7218218" cy="4127103"/>
            <a:chOff x="4973782" y="1970748"/>
            <a:chExt cx="7218218" cy="4127103"/>
          </a:xfrm>
        </p:grpSpPr>
        <p:pic>
          <p:nvPicPr>
            <p:cNvPr id="112" name="Google Shape;112;p17"/>
            <p:cNvPicPr preferRelativeResize="0"/>
            <p:nvPr/>
          </p:nvPicPr>
          <p:blipFill rotWithShape="1">
            <a:blip r:embed="rId3">
              <a:alphaModFix/>
            </a:blip>
            <a:srcRect b="2103" l="2278" r="1882" t="2622"/>
            <a:stretch/>
          </p:blipFill>
          <p:spPr>
            <a:xfrm>
              <a:off x="4973782" y="1970748"/>
              <a:ext cx="7218218" cy="41271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" name="Google Shape;113;p17"/>
            <p:cNvSpPr/>
            <p:nvPr/>
          </p:nvSpPr>
          <p:spPr>
            <a:xfrm>
              <a:off x="6096000" y="2332182"/>
              <a:ext cx="1089891" cy="281709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768928" y="1867189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762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Data Memory有12-bit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多數指令中用來定址的operand為8-bit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b="0" i="0" lang="en-US" sz="2400">
                <a:solidFill>
                  <a:srgbClr val="000000"/>
                </a:solidFill>
              </a:rPr>
              <a:t>用BSR來紀錄bank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rgbClr val="000000"/>
                </a:solidFill>
              </a:rPr>
              <a:t>確定bank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rgbClr val="000000"/>
                </a:solidFill>
              </a:rPr>
              <a:t>確定位移量</a:t>
            </a:r>
            <a:endParaRPr b="0" i="0"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Byte-oriented operations</a:t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 rotWithShape="1">
          <a:blip r:embed="rId3">
            <a:alphaModFix/>
          </a:blip>
          <a:srcRect b="0" l="0" r="0" t="71"/>
          <a:stretch/>
        </p:blipFill>
        <p:spPr>
          <a:xfrm>
            <a:off x="2459535" y="1323609"/>
            <a:ext cx="7272929" cy="5454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Byte-oriented operations Cont.</a:t>
            </a:r>
            <a:endParaRPr/>
          </a:p>
        </p:txBody>
      </p:sp>
      <p:pic>
        <p:nvPicPr>
          <p:cNvPr id="126" name="Google Shape;12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6500" y="1362180"/>
            <a:ext cx="8698999" cy="5408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Byte-oriented operations Cont.</a:t>
            </a:r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7940" y="1462492"/>
            <a:ext cx="8316120" cy="5172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Byte-oriented operations Cont.</a:t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3">
            <a:alphaModFix/>
          </a:blip>
          <a:srcRect b="51477" l="0" r="0" t="0"/>
          <a:stretch/>
        </p:blipFill>
        <p:spPr>
          <a:xfrm>
            <a:off x="2152915" y="1483166"/>
            <a:ext cx="7886170" cy="5254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